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259" r:id="rId12"/>
    <p:sldId id="260" r:id="rId13"/>
    <p:sldId id="258" r:id="rId14"/>
    <p:sldId id="263" r:id="rId15"/>
    <p:sldId id="261" r:id="rId16"/>
    <p:sldId id="257" r:id="rId17"/>
    <p:sldId id="262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301" r:id="rId27"/>
    <p:sldId id="302" r:id="rId28"/>
    <p:sldId id="303" r:id="rId29"/>
    <p:sldId id="304" r:id="rId30"/>
    <p:sldId id="305" r:id="rId31"/>
    <p:sldId id="291" r:id="rId32"/>
    <p:sldId id="306" r:id="rId33"/>
    <p:sldId id="308" r:id="rId34"/>
    <p:sldId id="309" r:id="rId35"/>
    <p:sldId id="310" r:id="rId36"/>
    <p:sldId id="311" r:id="rId3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7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9639" y="-33400"/>
            <a:ext cx="8824721" cy="130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 u="heavy">
                <a:solidFill>
                  <a:srgbClr val="4D4D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20002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0984" y="200025"/>
            <a:ext cx="7622031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2465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 u="heavy">
                <a:solidFill>
                  <a:srgbClr val="4D4D4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000249"/>
            <a:ext cx="9143999" cy="4571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55980" y="2304668"/>
            <a:ext cx="736155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30450" marR="5080" indent="-2318385">
              <a:lnSpc>
                <a:spcPct val="100000"/>
              </a:lnSpc>
              <a:spcBef>
                <a:spcPts val="95"/>
              </a:spcBef>
              <a:tabLst>
                <a:tab pos="2987675" algn="l"/>
              </a:tabLst>
            </a:pP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Thomas</a:t>
            </a:r>
            <a:r>
              <a:rPr sz="2800" b="1" spc="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Tahoma"/>
                <a:cs typeface="Tahoma"/>
              </a:rPr>
              <a:t>County	</a:t>
            </a:r>
            <a:r>
              <a:rPr lang="en-US" sz="2800" b="1" spc="-10" dirty="0">
                <a:solidFill>
                  <a:srgbClr val="FFFFFF"/>
                </a:solidFill>
                <a:latin typeface="Tahoma"/>
                <a:cs typeface="Tahoma"/>
              </a:rPr>
              <a:t>General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 Election Results  </a:t>
            </a:r>
            <a:r>
              <a:rPr lang="en-US" sz="2800" b="1" spc="-5" dirty="0">
                <a:solidFill>
                  <a:srgbClr val="FFFFFF"/>
                </a:solidFill>
                <a:latin typeface="Tahoma"/>
                <a:cs typeface="Tahoma"/>
              </a:rPr>
              <a:t>November</a:t>
            </a:r>
            <a:r>
              <a:rPr sz="2800" b="1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lang="en-US" sz="2800" b="1" spc="-10" dirty="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sz="2800" b="1" spc="-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Tahoma"/>
                <a:cs typeface="Tahoma"/>
              </a:rPr>
              <a:t>2020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200" y="762000"/>
            <a:ext cx="7010400" cy="11965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840864" algn="ctr">
              <a:lnSpc>
                <a:spcPct val="110100"/>
              </a:lnSpc>
              <a:spcBef>
                <a:spcPts val="95"/>
              </a:spcBef>
            </a:pPr>
            <a:r>
              <a:rPr lang="en-US" sz="3600" b="1" dirty="0">
                <a:solidFill>
                  <a:srgbClr val="FF0000"/>
                </a:solidFill>
                <a:latin typeface="Arial"/>
                <a:cs typeface="Arial"/>
              </a:rPr>
              <a:t>FINAL</a:t>
            </a:r>
          </a:p>
          <a:p>
            <a:pPr marL="12700" marR="5080" indent="1840864" algn="ctr">
              <a:lnSpc>
                <a:spcPct val="110100"/>
              </a:lnSpc>
              <a:spcBef>
                <a:spcPts val="95"/>
              </a:spcBef>
            </a:pPr>
            <a:r>
              <a:rPr sz="3600" b="1" dirty="0">
                <a:solidFill>
                  <a:srgbClr val="FF0000"/>
                </a:solidFill>
                <a:latin typeface="Arial"/>
                <a:cs typeface="Arial"/>
              </a:rPr>
              <a:t>OFFICIAL</a:t>
            </a:r>
            <a:r>
              <a:rPr sz="3600" b="1" spc="-1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600" b="1" dirty="0">
                <a:solidFill>
                  <a:srgbClr val="FF0000"/>
                </a:solidFill>
                <a:latin typeface="Arial"/>
                <a:cs typeface="Arial"/>
              </a:rPr>
              <a:t>RESULTS</a:t>
            </a:r>
            <a:endParaRPr sz="36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7010400" cy="1292662"/>
          </a:xfrm>
        </p:spPr>
        <p:txBody>
          <a:bodyPr/>
          <a:lstStyle/>
          <a:p>
            <a:r>
              <a:rPr lang="en-US" sz="2400" dirty="0"/>
              <a:t>National &amp; State Offices</a:t>
            </a:r>
            <a:br>
              <a:rPr lang="en-US" sz="2400" dirty="0"/>
            </a:br>
            <a:r>
              <a:rPr lang="en-US" sz="2400" dirty="0"/>
              <a:t>District Magistrate Judge 15</a:t>
            </a:r>
            <a:r>
              <a:rPr lang="en-US" sz="2400" baseline="30000" dirty="0"/>
              <a:t>th</a:t>
            </a:r>
            <a:r>
              <a:rPr lang="en-US" sz="2400" dirty="0"/>
              <a:t> Dis 5</a:t>
            </a:r>
            <a:r>
              <a:rPr lang="en-US" sz="2400" baseline="30000" dirty="0"/>
              <a:t>th</a:t>
            </a:r>
            <a:r>
              <a:rPr lang="en-US" sz="2400" dirty="0"/>
              <a:t> Position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1477328"/>
          </a:xfrm>
        </p:spPr>
        <p:txBody>
          <a:bodyPr/>
          <a:lstStyle/>
          <a:p>
            <a:pPr algn="ctr"/>
            <a:r>
              <a:rPr lang="en-US" u="sng" dirty="0"/>
              <a:t>Richard </a:t>
            </a:r>
            <a:r>
              <a:rPr lang="en-US" u="sng" dirty="0" err="1"/>
              <a:t>Ress</a:t>
            </a:r>
            <a:endParaRPr lang="en-US" u="sng" dirty="0"/>
          </a:p>
          <a:p>
            <a:pPr algn="ctr"/>
            <a:r>
              <a:rPr lang="en-US" u="none" dirty="0"/>
              <a:t>3,556</a:t>
            </a:r>
          </a:p>
          <a:p>
            <a:pPr algn="ctr"/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200476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0061" y="92202"/>
            <a:ext cx="509016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County</a:t>
            </a:r>
            <a:r>
              <a:rPr spc="-85" dirty="0"/>
              <a:t> </a:t>
            </a:r>
            <a:r>
              <a:rPr spc="-5" dirty="0"/>
              <a:t>Comminsioner</a:t>
            </a:r>
          </a:p>
          <a:p>
            <a:pPr marL="2335530">
              <a:lnSpc>
                <a:spcPct val="100000"/>
              </a:lnSpc>
            </a:pPr>
            <a:r>
              <a:rPr spc="-5" dirty="0"/>
              <a:t>District</a:t>
            </a:r>
            <a:r>
              <a:rPr spc="-35" dirty="0"/>
              <a:t> </a:t>
            </a:r>
            <a:r>
              <a:rPr spc="-5" dirty="0"/>
              <a:t>#2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08782" y="1760042"/>
            <a:ext cx="2870200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96010" marR="5080" indent="-1083945">
              <a:lnSpc>
                <a:spcPct val="100000"/>
              </a:lnSpc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Brian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L.</a:t>
            </a:r>
            <a:r>
              <a:rPr sz="3200" u="heavy" spc="-7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Luedke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1096010" marR="5080" indent="-1083945" algn="ctr">
              <a:lnSpc>
                <a:spcPct val="100000"/>
              </a:lnSpc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1,221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0061" y="92202"/>
            <a:ext cx="509016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County</a:t>
            </a:r>
            <a:r>
              <a:rPr spc="-85" dirty="0"/>
              <a:t> </a:t>
            </a:r>
            <a:r>
              <a:rPr spc="-5" dirty="0"/>
              <a:t>Comminsioner</a:t>
            </a:r>
          </a:p>
          <a:p>
            <a:pPr marL="2335530">
              <a:lnSpc>
                <a:spcPct val="100000"/>
              </a:lnSpc>
            </a:pPr>
            <a:r>
              <a:rPr spc="-5" dirty="0"/>
              <a:t>District</a:t>
            </a:r>
            <a:r>
              <a:rPr spc="-35" dirty="0"/>
              <a:t> </a:t>
            </a:r>
            <a:r>
              <a:rPr spc="-5" dirty="0"/>
              <a:t>#3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57677" y="1760042"/>
            <a:ext cx="3773804" cy="2516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1440" marR="83820" algn="ctr">
              <a:lnSpc>
                <a:spcPct val="100000"/>
              </a:lnSpc>
              <a:spcBef>
                <a:spcPts val="105"/>
              </a:spcBef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Mike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Baughn</a:t>
            </a:r>
            <a:r>
              <a:rPr sz="3200" u="heavy" spc="-1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(REP) </a:t>
            </a:r>
            <a:endParaRPr lang="en-US" sz="3200" u="heavy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91440" marR="8382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937</a:t>
            </a:r>
            <a:endParaRPr sz="3200" u="sng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300" dirty="0">
              <a:latin typeface="Arial"/>
              <a:cs typeface="Arial"/>
            </a:endParaRPr>
          </a:p>
          <a:p>
            <a:pPr marL="407034" marR="398780" algn="ctr">
              <a:lnSpc>
                <a:spcPct val="100000"/>
              </a:lnSpc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Dale Vap</a:t>
            </a:r>
            <a:r>
              <a:rPr sz="3200" u="heavy" spc="-10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(DEM)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407034" marR="398780" algn="ctr">
              <a:lnSpc>
                <a:spcPct val="100000"/>
              </a:lnSpc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257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69438" y="366521"/>
            <a:ext cx="49009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Thomas County</a:t>
            </a:r>
            <a:r>
              <a:rPr sz="3600" b="1" spc="-1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Clerk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86000" y="1760042"/>
            <a:ext cx="3578351" cy="10111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3740" marR="5080" indent="-701040" algn="ctr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Shelly</a:t>
            </a:r>
            <a:r>
              <a:rPr sz="3200" u="heavy" spc="-8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Harms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713740" marR="5080" indent="-701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3,510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84219" y="366521"/>
            <a:ext cx="39998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County</a:t>
            </a:r>
            <a:r>
              <a:rPr sz="36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FFFFFF"/>
                </a:solidFill>
                <a:latin typeface="Tahoma"/>
                <a:cs typeface="Tahoma"/>
              </a:rPr>
              <a:t>Treasurer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03398" y="1760042"/>
            <a:ext cx="3681729" cy="10111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2230" marR="5080" indent="-1320165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Layn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M.</a:t>
            </a:r>
            <a:r>
              <a:rPr sz="3200" u="heavy" spc="-7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Bruggeman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1332230" marR="5080" indent="-1320165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3,587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37205" y="92202"/>
            <a:ext cx="5846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County Register of</a:t>
            </a:r>
            <a:r>
              <a:rPr sz="36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Deeds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48634" y="1760042"/>
            <a:ext cx="2190750" cy="10111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86740" marR="5080" indent="-574675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Lora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L.</a:t>
            </a:r>
            <a:r>
              <a:rPr sz="3200" u="heavy" spc="-9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Volk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586740" marR="5080" indent="-574675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3,590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64967" y="92202"/>
            <a:ext cx="57143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Thomas County</a:t>
            </a:r>
            <a:r>
              <a:rPr spc="-80" dirty="0"/>
              <a:t> </a:t>
            </a:r>
            <a:r>
              <a:rPr spc="-5" dirty="0"/>
              <a:t>Attorney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9701" y="1760042"/>
            <a:ext cx="3387725" cy="25269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Christoher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A.</a:t>
            </a:r>
            <a:r>
              <a:rPr sz="3200" u="heavy" spc="-6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Rohr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3,415</a:t>
            </a: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Rachel Lamm</a:t>
            </a: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85</a:t>
            </a: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98619" y="366521"/>
            <a:ext cx="33242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County</a:t>
            </a:r>
            <a:r>
              <a:rPr sz="3600" b="1" spc="-8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Sheriff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13582" y="1760042"/>
            <a:ext cx="2261235" cy="10111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2300" marR="5080" indent="-609600">
              <a:lnSpc>
                <a:spcPct val="100000"/>
              </a:lnSpc>
              <a:spcBef>
                <a:spcPts val="105"/>
              </a:spcBef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Tom</a:t>
            </a:r>
            <a:r>
              <a:rPr sz="3200" u="heavy" spc="-1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Nickols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dirty="0">
              <a:solidFill>
                <a:srgbClr val="4D4D4D"/>
              </a:solidFill>
              <a:latin typeface="Arial"/>
              <a:cs typeface="Arial"/>
            </a:endParaRPr>
          </a:p>
          <a:p>
            <a:pPr marL="622300" marR="5080" indent="-609600" algn="ctr">
              <a:lnSpc>
                <a:spcPct val="100000"/>
              </a:lnSpc>
              <a:spcBef>
                <a:spcPts val="105"/>
              </a:spcBef>
            </a:pPr>
            <a:r>
              <a:rPr lang="en-US" sz="3200" dirty="0">
                <a:solidFill>
                  <a:srgbClr val="4D4D4D"/>
                </a:solidFill>
                <a:latin typeface="Arial"/>
                <a:cs typeface="Arial"/>
              </a:rPr>
              <a:t>3,498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39264" marR="8890" algn="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Barrett Township</a:t>
            </a:r>
            <a:r>
              <a:rPr spc="-114" dirty="0"/>
              <a:t> </a:t>
            </a:r>
            <a:r>
              <a:rPr spc="-5" dirty="0"/>
              <a:t>Trustee</a:t>
            </a:r>
          </a:p>
          <a:p>
            <a:pPr marL="1739264" marR="5080" algn="r">
              <a:lnSpc>
                <a:spcPct val="100000"/>
              </a:lnSpc>
            </a:pPr>
            <a:r>
              <a:rPr dirty="0"/>
              <a:t>&amp;</a:t>
            </a:r>
            <a:r>
              <a:rPr spc="-65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85441" y="1760042"/>
            <a:ext cx="4518025" cy="34887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2745" marR="366395" algn="ctr">
              <a:lnSpc>
                <a:spcPct val="100000"/>
              </a:lnSpc>
            </a:pPr>
            <a:r>
              <a:rPr lang="en-US"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Shea Baird</a:t>
            </a:r>
            <a:r>
              <a:rPr lang="en-US" sz="3200" u="heavy" spc="-4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lang="en-US"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</a:p>
          <a:p>
            <a:pPr marL="372745" marR="366395" algn="ctr">
              <a:lnSpc>
                <a:spcPct val="100000"/>
              </a:lnSpc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42</a:t>
            </a:r>
          </a:p>
          <a:p>
            <a:pPr marL="372745" marR="366395" algn="ctr">
              <a:lnSpc>
                <a:spcPct val="100000"/>
              </a:lnSpc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Lyman Bear</a:t>
            </a:r>
          </a:p>
          <a:p>
            <a:pPr marL="372745" marR="366395" algn="ctr">
              <a:lnSpc>
                <a:spcPct val="100000"/>
              </a:lnSpc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11</a:t>
            </a:r>
            <a:endParaRPr lang="en-US" sz="3200" u="sng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3300" dirty="0">
              <a:latin typeface="Arial"/>
              <a:cs typeface="Arial"/>
            </a:endParaRPr>
          </a:p>
          <a:p>
            <a:pPr marL="136525" marR="127635" algn="ctr">
              <a:lnSpc>
                <a:spcPct val="100000"/>
              </a:lnSpc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Vickie Oard</a:t>
            </a:r>
            <a:r>
              <a:rPr sz="3200" u="heavy" spc="-11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(Treasurer)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136525" marR="127635" algn="ctr">
              <a:lnSpc>
                <a:spcPct val="100000"/>
              </a:lnSpc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53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05280" marR="9525" algn="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Kingery Township</a:t>
            </a:r>
            <a:r>
              <a:rPr spc="-105" dirty="0"/>
              <a:t> </a:t>
            </a:r>
            <a:r>
              <a:rPr spc="-5" dirty="0"/>
              <a:t>Trustee</a:t>
            </a:r>
          </a:p>
          <a:p>
            <a:pPr marL="1605280" marR="5080" algn="r">
              <a:lnSpc>
                <a:spcPct val="100000"/>
              </a:lnSpc>
            </a:pPr>
            <a:r>
              <a:rPr dirty="0"/>
              <a:t>&amp;</a:t>
            </a:r>
            <a:r>
              <a:rPr spc="-65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63064" y="1760042"/>
            <a:ext cx="5962015" cy="25038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15035" marR="908050" algn="ctr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James Weed</a:t>
            </a:r>
            <a:r>
              <a:rPr sz="3200" u="heavy" spc="-9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915035" marR="90805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43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en-US" sz="3300" dirty="0">
              <a:latin typeface="Arial"/>
              <a:cs typeface="Arial"/>
            </a:endParaRPr>
          </a:p>
          <a:p>
            <a:pPr marL="12065" marR="5080" algn="ctr">
              <a:lnSpc>
                <a:spcPct val="100000"/>
              </a:lnSpc>
            </a:pPr>
            <a:r>
              <a:rPr lang="en-US"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Ray T. Duncan (Jack)</a:t>
            </a:r>
            <a:r>
              <a:rPr lang="en-US" sz="3200" u="heavy" spc="-14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lang="en-US"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(Treasurer </a:t>
            </a:r>
            <a:r>
              <a:rPr lang="en-US"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46</a:t>
            </a:r>
            <a:endParaRPr lang="en-US"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200025"/>
            <a:ext cx="5944615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President/Vice President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3939540"/>
          </a:xfrm>
        </p:spPr>
        <p:txBody>
          <a:bodyPr/>
          <a:lstStyle/>
          <a:p>
            <a:pPr algn="ctr"/>
            <a:r>
              <a:rPr lang="en-US" dirty="0"/>
              <a:t>Biden/Harris</a:t>
            </a:r>
          </a:p>
          <a:p>
            <a:pPr algn="ctr"/>
            <a:r>
              <a:rPr lang="en-US" u="none" dirty="0"/>
              <a:t>625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Trump/Pence</a:t>
            </a:r>
          </a:p>
          <a:p>
            <a:pPr algn="ctr"/>
            <a:r>
              <a:rPr lang="en-US" u="none" dirty="0"/>
              <a:t>3,130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Jorgensen/Cohen</a:t>
            </a:r>
          </a:p>
          <a:p>
            <a:pPr algn="ctr"/>
            <a:r>
              <a:rPr lang="en-US" u="none" dirty="0"/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413082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55266" y="200025"/>
            <a:ext cx="612584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9525" algn="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Menlo Township Trustee</a:t>
            </a:r>
            <a:r>
              <a:rPr sz="3600" b="1" spc="-1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endParaRPr sz="36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Treasu</a:t>
            </a:r>
            <a:r>
              <a:rPr sz="3600" b="1" spc="-20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er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19933" y="1760042"/>
            <a:ext cx="4247515" cy="2514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97380" marR="5080" indent="-1885314">
              <a:lnSpc>
                <a:spcPct val="100000"/>
              </a:lnSpc>
              <a:spcBef>
                <a:spcPts val="105"/>
              </a:spcBef>
            </a:pPr>
            <a:r>
              <a:rPr lang="en-US"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Adam Ryan (Trustee)</a:t>
            </a:r>
          </a:p>
          <a:p>
            <a:pPr marL="1897380" marR="5080" indent="-1885314" algn="ctr">
              <a:lnSpc>
                <a:spcPct val="100000"/>
              </a:lnSpc>
              <a:spcBef>
                <a:spcPts val="105"/>
              </a:spcBef>
            </a:pPr>
            <a:r>
              <a:rPr lang="en-US" sz="32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31</a:t>
            </a:r>
          </a:p>
          <a:p>
            <a:pPr marL="1897380" marR="5080" indent="-1885314">
              <a:lnSpc>
                <a:spcPct val="100000"/>
              </a:lnSpc>
              <a:spcBef>
                <a:spcPts val="105"/>
              </a:spcBef>
            </a:pPr>
            <a:endParaRPr lang="en-US" sz="3200" u="heavy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897380" marR="5080" indent="-1885314">
              <a:lnSpc>
                <a:spcPct val="100000"/>
              </a:lnSpc>
              <a:spcBef>
                <a:spcPts val="105"/>
              </a:spcBef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Susan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Guill</a:t>
            </a:r>
            <a:r>
              <a:rPr sz="3200" u="heavy" spc="-10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(Treasurer)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30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5775" marR="5080" indent="-951230">
              <a:lnSpc>
                <a:spcPct val="100000"/>
              </a:lnSpc>
              <a:spcBef>
                <a:spcPts val="100"/>
              </a:spcBef>
            </a:pPr>
            <a:r>
              <a:rPr dirty="0"/>
              <a:t>North Randall</a:t>
            </a:r>
            <a:r>
              <a:rPr spc="-155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24252" y="1760042"/>
            <a:ext cx="5240020" cy="25038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3550" marR="455930" algn="ctr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Lonnie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Wilson</a:t>
            </a:r>
            <a:r>
              <a:rPr sz="3200" u="heavy" spc="-5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32</a:t>
            </a:r>
          </a:p>
          <a:p>
            <a:pPr marL="463550" marR="455930" algn="ctr">
              <a:lnSpc>
                <a:spcPct val="100000"/>
              </a:lnSpc>
              <a:spcBef>
                <a:spcPts val="105"/>
              </a:spcBef>
            </a:pPr>
            <a:endParaRPr sz="3300" dirty="0"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Jason C. Sowers</a:t>
            </a:r>
            <a:r>
              <a:rPr sz="3200" u="heavy" spc="-8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(Treasurer)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34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3855" marR="8890" algn="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Morgan Township</a:t>
            </a:r>
            <a:r>
              <a:rPr spc="-125" dirty="0"/>
              <a:t> </a:t>
            </a:r>
            <a:r>
              <a:rPr spc="-5" dirty="0"/>
              <a:t>Trustee</a:t>
            </a:r>
          </a:p>
          <a:p>
            <a:pPr marL="1633855" marR="5080" algn="r">
              <a:lnSpc>
                <a:spcPct val="100000"/>
              </a:lnSpc>
            </a:pPr>
            <a:r>
              <a:rPr dirty="0"/>
              <a:t>&amp;</a:t>
            </a:r>
            <a:r>
              <a:rPr spc="-65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6800" y="1760042"/>
            <a:ext cx="6705600" cy="25269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0065" marR="512445" algn="ctr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Larry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J.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Heier</a:t>
            </a:r>
            <a:r>
              <a:rPr sz="3200" u="heavy" spc="-9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dirty="0">
              <a:solidFill>
                <a:srgbClr val="4D4D4D"/>
              </a:solidFill>
              <a:latin typeface="Arial"/>
              <a:cs typeface="Arial"/>
            </a:endParaRPr>
          </a:p>
          <a:p>
            <a:pPr marL="520065" marR="512445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324</a:t>
            </a:r>
          </a:p>
          <a:p>
            <a:pPr marL="520065" marR="512445" algn="ctr">
              <a:lnSpc>
                <a:spcPct val="100000"/>
              </a:lnSpc>
              <a:spcBef>
                <a:spcPts val="105"/>
              </a:spcBef>
            </a:pPr>
            <a:endParaRPr lang="en-US" sz="3200" u="heavy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520065" marR="512445" algn="ctr">
              <a:lnSpc>
                <a:spcPct val="100000"/>
              </a:lnSpc>
              <a:spcBef>
                <a:spcPts val="105"/>
              </a:spcBef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John J. Cranston(Treasurer)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520065" marR="512445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352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83714" marR="8890" algn="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Rovohl Township</a:t>
            </a:r>
            <a:r>
              <a:rPr spc="-105" dirty="0"/>
              <a:t> </a:t>
            </a:r>
            <a:r>
              <a:rPr spc="-5" dirty="0"/>
              <a:t>Trustee</a:t>
            </a:r>
          </a:p>
          <a:p>
            <a:pPr marL="1783714" marR="5080" algn="r">
              <a:lnSpc>
                <a:spcPct val="100000"/>
              </a:lnSpc>
            </a:pPr>
            <a:r>
              <a:rPr dirty="0"/>
              <a:t>&amp;</a:t>
            </a:r>
            <a:r>
              <a:rPr spc="-65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63545" y="1760042"/>
            <a:ext cx="4360545" cy="44993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4530" marR="27940" indent="-1918970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Stephen Shull</a:t>
            </a:r>
            <a:r>
              <a:rPr sz="3200" u="heavy" spc="-3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sz="320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78</a:t>
            </a:r>
          </a:p>
          <a:p>
            <a:pPr marL="1954530" marR="27940" indent="-191897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Rocky Urban</a:t>
            </a:r>
          </a:p>
          <a:p>
            <a:pPr marL="1954530" marR="27940" indent="-191897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9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300" dirty="0">
              <a:latin typeface="Arial"/>
              <a:cs typeface="Arial"/>
            </a:endParaRPr>
          </a:p>
          <a:p>
            <a:pPr marL="1954530" marR="5080" indent="-1941830">
              <a:lnSpc>
                <a:spcPct val="100000"/>
              </a:lnSpc>
            </a:pP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David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Pabst</a:t>
            </a:r>
            <a:r>
              <a:rPr sz="3200" u="heavy" spc="-10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(Treasurer)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72</a:t>
            </a:r>
          </a:p>
          <a:p>
            <a:pPr marL="1954530" marR="5080" indent="-1941830" algn="ctr">
              <a:lnSpc>
                <a:spcPct val="100000"/>
              </a:lnSpc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John Schroeder</a:t>
            </a:r>
          </a:p>
          <a:p>
            <a:pPr marL="1954530" marR="5080" indent="-1941830" algn="ctr">
              <a:lnSpc>
                <a:spcPct val="100000"/>
              </a:lnSpc>
            </a:pP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20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93619" y="200025"/>
            <a:ext cx="558673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93775" marR="5080" indent="-98171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South Randall</a:t>
            </a:r>
            <a:r>
              <a:rPr sz="3600" b="1"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5" dirty="0">
                <a:solidFill>
                  <a:srgbClr val="FFFFFF"/>
                </a:solidFill>
                <a:latin typeface="Tahoma"/>
                <a:cs typeface="Tahoma"/>
              </a:rPr>
              <a:t>Township  Trustee </a:t>
            </a:r>
            <a:r>
              <a:rPr sz="3600" b="1" dirty="0">
                <a:solidFill>
                  <a:srgbClr val="FFFFFF"/>
                </a:solidFill>
                <a:latin typeface="Tahoma"/>
                <a:cs typeface="Tahoma"/>
              </a:rPr>
              <a:t>&amp;</a:t>
            </a:r>
            <a:r>
              <a:rPr sz="3600" b="1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FFFFFF"/>
                </a:solidFill>
                <a:latin typeface="Tahoma"/>
                <a:cs typeface="Tahoma"/>
              </a:rPr>
              <a:t>Treasurer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77948" y="1760042"/>
            <a:ext cx="5531485" cy="2514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00" marR="5080" indent="-2527935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James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G. </a:t>
            </a:r>
            <a:r>
              <a:rPr sz="3200" u="heavy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Fellhoelter</a:t>
            </a:r>
            <a:r>
              <a:rPr sz="3200" u="heavy" spc="-80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 </a:t>
            </a:r>
            <a:r>
              <a:rPr sz="3200" u="heavy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(Trustee) </a:t>
            </a:r>
            <a:r>
              <a:rPr sz="32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lang="en-US" sz="3200" spc="-5" dirty="0">
                <a:solidFill>
                  <a:srgbClr val="4D4D4D"/>
                </a:solidFill>
                <a:latin typeface="Arial"/>
                <a:cs typeface="Arial"/>
              </a:rPr>
              <a:t>131</a:t>
            </a:r>
          </a:p>
          <a:p>
            <a:pPr marL="2540000" marR="5080" indent="-2527935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latin typeface="Arial"/>
              <a:cs typeface="Arial"/>
            </a:endParaRPr>
          </a:p>
          <a:p>
            <a:pPr marL="2540000" marR="5080" indent="-2527935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Bob </a:t>
            </a:r>
            <a:r>
              <a:rPr lang="en-US" sz="3200" u="sng" spc="-5" dirty="0" err="1">
                <a:solidFill>
                  <a:srgbClr val="4D4D4D"/>
                </a:solidFill>
                <a:latin typeface="Arial"/>
                <a:cs typeface="Arial"/>
              </a:rPr>
              <a:t>Ottley</a:t>
            </a: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 (Treasurer)</a:t>
            </a:r>
          </a:p>
          <a:p>
            <a:pPr marL="2540000" marR="5080" indent="-2527935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latin typeface="Arial"/>
                <a:cs typeface="Arial"/>
              </a:rPr>
              <a:t>8</a:t>
            </a:r>
            <a:endParaRPr sz="3200" u="sng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West Hale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901951" y="1760042"/>
            <a:ext cx="5340096" cy="249106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dirty="0"/>
              <a:t>Ken </a:t>
            </a:r>
            <a:r>
              <a:rPr spc="-5" dirty="0"/>
              <a:t>Kammer</a:t>
            </a:r>
            <a:r>
              <a:rPr spc="-110" dirty="0"/>
              <a:t> </a:t>
            </a:r>
            <a:r>
              <a:rPr dirty="0"/>
              <a:t>(Trustee) </a:t>
            </a:r>
            <a:r>
              <a:rPr u="none" dirty="0"/>
              <a:t> </a:t>
            </a:r>
            <a:r>
              <a:rPr lang="en-US" u="none" spc="-5" dirty="0"/>
              <a:t>167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  <a:p>
            <a:pPr marL="157480" marR="5080" algn="ctr">
              <a:lnSpc>
                <a:spcPct val="100000"/>
              </a:lnSpc>
            </a:pPr>
            <a:r>
              <a:rPr spc="-5" dirty="0"/>
              <a:t>Willard Crumrine</a:t>
            </a:r>
            <a:r>
              <a:rPr spc="-45" dirty="0"/>
              <a:t> </a:t>
            </a:r>
            <a:r>
              <a:rPr dirty="0"/>
              <a:t>(Treasurer) </a:t>
            </a:r>
            <a:r>
              <a:rPr u="none" dirty="0"/>
              <a:t> </a:t>
            </a:r>
            <a:r>
              <a:rPr lang="en-US" u="none" spc="-5" dirty="0"/>
              <a:t>166</a:t>
            </a:r>
            <a:endParaRPr u="none" spc="-5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East</a:t>
            </a:r>
            <a:r>
              <a:rPr spc="-5" dirty="0"/>
              <a:t> Hale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901951" y="1760042"/>
            <a:ext cx="5340096" cy="35144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spc="-110" dirty="0"/>
              <a:t>Wade McCoy</a:t>
            </a:r>
            <a:r>
              <a:rPr spc="-110" dirty="0"/>
              <a:t> </a:t>
            </a:r>
            <a:r>
              <a:rPr dirty="0"/>
              <a:t>(Trustee) </a:t>
            </a:r>
            <a:r>
              <a:rPr u="none" dirty="0"/>
              <a:t> </a:t>
            </a:r>
            <a:r>
              <a:rPr lang="en-US" u="none" spc="-5" dirty="0"/>
              <a:t>68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endParaRPr lang="en-US" u="none" spc="-5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Scott Collett (Treasurer)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4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377322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Lacey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14400" y="1760042"/>
            <a:ext cx="6327647" cy="3034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spc="-110" dirty="0"/>
              <a:t>Jonathan </a:t>
            </a:r>
            <a:r>
              <a:rPr lang="en-US" spc="-110" dirty="0" err="1"/>
              <a:t>Higerd</a:t>
            </a:r>
            <a:r>
              <a:rPr lang="en-US" spc="-110" dirty="0"/>
              <a:t> </a:t>
            </a:r>
            <a:r>
              <a:rPr dirty="0"/>
              <a:t>(Trustee) </a:t>
            </a:r>
            <a:r>
              <a:rPr u="none" dirty="0"/>
              <a:t> </a:t>
            </a:r>
            <a:endParaRPr lang="en-US" u="none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62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endParaRPr lang="en-US" u="none" spc="-5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Vernon Roemer (Treasurer)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66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36823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Smith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43000" y="1760042"/>
            <a:ext cx="6099047" cy="3034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Ben Hoeting (Trustee)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9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endParaRPr lang="en-US" u="sng" spc="-5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Mark Anderson (Treasurer)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88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166303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Summers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43000" y="1760042"/>
            <a:ext cx="6099047" cy="3034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Lynn </a:t>
            </a:r>
            <a:r>
              <a:rPr lang="en-US" u="sng" spc="-5" dirty="0" err="1"/>
              <a:t>Goossen</a:t>
            </a:r>
            <a:r>
              <a:rPr lang="en-US" u="sng" spc="-5" dirty="0"/>
              <a:t> (Trustee)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107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endParaRPr lang="en-US" u="sng" spc="-5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Frank Jurek (Treasurer)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109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140681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200025"/>
            <a:ext cx="5944615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United State Senate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3939540"/>
          </a:xfrm>
        </p:spPr>
        <p:txBody>
          <a:bodyPr/>
          <a:lstStyle/>
          <a:p>
            <a:pPr algn="ctr"/>
            <a:r>
              <a:rPr lang="en-US" dirty="0"/>
              <a:t>Barbara </a:t>
            </a:r>
            <a:r>
              <a:rPr lang="en-US" dirty="0" err="1"/>
              <a:t>Bollier</a:t>
            </a:r>
            <a:endParaRPr lang="en-US" dirty="0"/>
          </a:p>
          <a:p>
            <a:pPr algn="ctr"/>
            <a:r>
              <a:rPr lang="en-US" u="none" dirty="0"/>
              <a:t>688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Roger Marshall</a:t>
            </a:r>
          </a:p>
          <a:p>
            <a:pPr algn="ctr"/>
            <a:r>
              <a:rPr lang="en-US" u="none" dirty="0"/>
              <a:t>2,965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Jason Buckley</a:t>
            </a:r>
          </a:p>
          <a:p>
            <a:pPr algn="ctr"/>
            <a:r>
              <a:rPr lang="en-US" u="none" dirty="0"/>
              <a:t>146</a:t>
            </a:r>
          </a:p>
        </p:txBody>
      </p:sp>
    </p:spTree>
    <p:extLst>
      <p:ext uri="{BB962C8B-B14F-4D97-AF65-F5344CB8AC3E}">
        <p14:creationId xmlns:p14="http://schemas.microsoft.com/office/powerpoint/2010/main" val="35864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984" y="181828"/>
            <a:ext cx="7622031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26410" marR="5080" indent="-100965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Wendell</a:t>
            </a:r>
            <a:r>
              <a:rPr spc="-90" dirty="0"/>
              <a:t> </a:t>
            </a:r>
            <a:r>
              <a:rPr spc="-5" dirty="0"/>
              <a:t>Township  Trustee </a:t>
            </a:r>
            <a:r>
              <a:rPr dirty="0"/>
              <a:t>&amp;</a:t>
            </a:r>
            <a:r>
              <a:rPr spc="-70" dirty="0"/>
              <a:t> </a:t>
            </a:r>
            <a:r>
              <a:rPr spc="-10" dirty="0"/>
              <a:t>Treasurer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43000" y="1760042"/>
            <a:ext cx="6099047" cy="3034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Chad </a:t>
            </a:r>
            <a:r>
              <a:rPr lang="en-US" u="sng" spc="-5" dirty="0" err="1"/>
              <a:t>Focke</a:t>
            </a:r>
            <a:r>
              <a:rPr lang="en-US" u="sng" spc="-5" dirty="0"/>
              <a:t> (Trustee)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33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endParaRPr lang="en-US" u="sng" spc="-5" dirty="0"/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sng" spc="-5" dirty="0"/>
              <a:t>Darrel </a:t>
            </a:r>
            <a:r>
              <a:rPr lang="en-US" u="sng" spc="-5" dirty="0" err="1"/>
              <a:t>Dible</a:t>
            </a:r>
            <a:r>
              <a:rPr lang="en-US" u="sng" spc="-5" dirty="0"/>
              <a:t> (Treasurer)</a:t>
            </a:r>
          </a:p>
          <a:p>
            <a:pPr marL="675640" marR="525145" algn="ctr">
              <a:lnSpc>
                <a:spcPct val="100000"/>
              </a:lnSpc>
              <a:spcBef>
                <a:spcPts val="105"/>
              </a:spcBef>
            </a:pPr>
            <a:r>
              <a:rPr lang="en-US" u="none" spc="-5" dirty="0"/>
              <a:t>35</a:t>
            </a:r>
            <a:endParaRPr u="none" spc="-5" dirty="0"/>
          </a:p>
          <a:p>
            <a:pPr marL="144780">
              <a:lnSpc>
                <a:spcPct val="100000"/>
              </a:lnSpc>
              <a:spcBef>
                <a:spcPts val="45"/>
              </a:spcBef>
            </a:pPr>
            <a:endParaRPr sz="3300" dirty="0"/>
          </a:p>
        </p:txBody>
      </p:sp>
    </p:spTree>
    <p:extLst>
      <p:ext uri="{BB962C8B-B14F-4D97-AF65-F5344CB8AC3E}">
        <p14:creationId xmlns:p14="http://schemas.microsoft.com/office/powerpoint/2010/main" val="378211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Eric S. Rosen, Topeka, Position No. 4, Kansas Supreme Court,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2,354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1,084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Sarah E. Warner, Lenexa, Position No. 4, Kansas Court of Appeals,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2,719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703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  <p:extLst>
      <p:ext uri="{BB962C8B-B14F-4D97-AF65-F5344CB8AC3E}">
        <p14:creationId xmlns:p14="http://schemas.microsoft.com/office/powerpoint/2010/main" val="125176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David E. Bruns, Olathe, Position No. 6, Kansas Court of Appeals,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2,748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644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  <p:extLst>
      <p:ext uri="{BB962C8B-B14F-4D97-AF65-F5344CB8AC3E}">
        <p14:creationId xmlns:p14="http://schemas.microsoft.com/office/powerpoint/2010/main" val="398730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G. Gordon </a:t>
            </a:r>
            <a:r>
              <a:rPr lang="en-US" sz="3200" spc="-5" dirty="0" err="1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Atcheson</a:t>
            </a: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, Overland Park, Position No. 8, Kansas Court of Appeals,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2,300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1,088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  <p:extLst>
      <p:ext uri="{BB962C8B-B14F-4D97-AF65-F5344CB8AC3E}">
        <p14:creationId xmlns:p14="http://schemas.microsoft.com/office/powerpoint/2010/main" val="214320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Karen M. Arnold-Burger, Overland Park, Position No. 9, Kansas Court of Appeals,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2,280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1,111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  <p:extLst>
      <p:ext uri="{BB962C8B-B14F-4D97-AF65-F5344CB8AC3E}">
        <p14:creationId xmlns:p14="http://schemas.microsoft.com/office/powerpoint/2010/main" val="164031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2400" y="1896237"/>
            <a:ext cx="8839200" cy="4017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Shall Kathryn Gardner, Topeka, Position No. 14, Kansas Court of Appeals, be retained in office?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Yes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2,751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u="sng" spc="-5" dirty="0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No</a:t>
            </a:r>
          </a:p>
          <a:p>
            <a:pPr marL="1221105" marR="5080" indent="-1209040" algn="ctr">
              <a:lnSpc>
                <a:spcPct val="100000"/>
              </a:lnSpc>
              <a:spcBef>
                <a:spcPts val="105"/>
              </a:spcBef>
            </a:pPr>
            <a:r>
              <a:rPr lang="en-US" sz="3200" spc="-5">
                <a:solidFill>
                  <a:srgbClr val="4D4D4D"/>
                </a:solidFill>
                <a:uFill>
                  <a:solidFill>
                    <a:srgbClr val="4D4D4D"/>
                  </a:solidFill>
                </a:uFill>
                <a:latin typeface="Arial"/>
                <a:cs typeface="Arial"/>
              </a:rPr>
              <a:t>648</a:t>
            </a:r>
            <a:endParaRPr lang="en-US" sz="3200" spc="-5" dirty="0">
              <a:solidFill>
                <a:srgbClr val="4D4D4D"/>
              </a:solidFill>
              <a:uFill>
                <a:solidFill>
                  <a:srgbClr val="4D4D4D"/>
                </a:solidFill>
              </a:uFill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0B6F48AC-8EB8-4CB0-A516-818C52D3FCC5}"/>
              </a:ext>
            </a:extLst>
          </p:cNvPr>
          <p:cNvSpPr txBox="1">
            <a:spLocks/>
          </p:cNvSpPr>
          <p:nvPr/>
        </p:nvSpPr>
        <p:spPr>
          <a:xfrm>
            <a:off x="-685800" y="181828"/>
            <a:ext cx="97536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3026410" marR="5080" indent="-100965">
              <a:spcBef>
                <a:spcPts val="100"/>
              </a:spcBef>
            </a:pPr>
            <a:r>
              <a:rPr lang="en-US" kern="0" spc="-5" dirty="0"/>
              <a:t>Supreme Court For Justice/Court of Appeals for Judge</a:t>
            </a:r>
            <a:endParaRPr lang="en-US" kern="0" spc="-10" dirty="0"/>
          </a:p>
        </p:txBody>
      </p:sp>
    </p:spTree>
    <p:extLst>
      <p:ext uri="{BB962C8B-B14F-4D97-AF65-F5344CB8AC3E}">
        <p14:creationId xmlns:p14="http://schemas.microsoft.com/office/powerpoint/2010/main" val="413293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200025"/>
            <a:ext cx="6553200" cy="1661993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US House of Rep 1</a:t>
            </a:r>
            <a:r>
              <a:rPr lang="en-US" baseline="30000" dirty="0"/>
              <a:t>st</a:t>
            </a:r>
            <a:r>
              <a:rPr lang="en-US" dirty="0"/>
              <a:t> District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2462213"/>
          </a:xfrm>
        </p:spPr>
        <p:txBody>
          <a:bodyPr/>
          <a:lstStyle/>
          <a:p>
            <a:pPr algn="ctr"/>
            <a:r>
              <a:rPr lang="en-US" dirty="0"/>
              <a:t>Kali Barnett</a:t>
            </a:r>
          </a:p>
          <a:p>
            <a:pPr algn="ctr"/>
            <a:r>
              <a:rPr lang="en-US" u="none" dirty="0"/>
              <a:t>599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Tracy Mann</a:t>
            </a:r>
          </a:p>
          <a:p>
            <a:pPr algn="ctr"/>
            <a:r>
              <a:rPr lang="en-US" u="none" dirty="0"/>
              <a:t>3,131</a:t>
            </a:r>
          </a:p>
        </p:txBody>
      </p:sp>
    </p:spTree>
    <p:extLst>
      <p:ext uri="{BB962C8B-B14F-4D97-AF65-F5344CB8AC3E}">
        <p14:creationId xmlns:p14="http://schemas.microsoft.com/office/powerpoint/2010/main" val="331898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6858000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Kansas State Senate 40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2462213"/>
          </a:xfrm>
        </p:spPr>
        <p:txBody>
          <a:bodyPr/>
          <a:lstStyle/>
          <a:p>
            <a:pPr algn="ctr"/>
            <a:r>
              <a:rPr lang="en-US" dirty="0"/>
              <a:t>Larry Joseph Dreiling</a:t>
            </a:r>
          </a:p>
          <a:p>
            <a:pPr algn="ctr"/>
            <a:r>
              <a:rPr lang="en-US" u="none" dirty="0"/>
              <a:t>536</a:t>
            </a:r>
          </a:p>
          <a:p>
            <a:pPr algn="ctr"/>
            <a:endParaRPr lang="en-US" u="none" dirty="0"/>
          </a:p>
          <a:p>
            <a:pPr algn="ctr"/>
            <a:r>
              <a:rPr lang="en-US" u="sng" dirty="0"/>
              <a:t>Richard </a:t>
            </a:r>
            <a:r>
              <a:rPr lang="en-US" u="sng" dirty="0" err="1"/>
              <a:t>Billinger</a:t>
            </a:r>
            <a:endParaRPr lang="en-US" u="sng" dirty="0"/>
          </a:p>
          <a:p>
            <a:pPr algn="ctr"/>
            <a:r>
              <a:rPr lang="en-US" u="none" dirty="0"/>
              <a:t>3,247</a:t>
            </a:r>
          </a:p>
        </p:txBody>
      </p:sp>
    </p:spTree>
    <p:extLst>
      <p:ext uri="{BB962C8B-B14F-4D97-AF65-F5344CB8AC3E}">
        <p14:creationId xmlns:p14="http://schemas.microsoft.com/office/powerpoint/2010/main" val="195675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6858000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Kansas House of Rep 118th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1477328"/>
          </a:xfrm>
        </p:spPr>
        <p:txBody>
          <a:bodyPr/>
          <a:lstStyle/>
          <a:p>
            <a:pPr algn="ctr"/>
            <a:r>
              <a:rPr lang="en-US" dirty="0"/>
              <a:t>Jim </a:t>
            </a:r>
            <a:r>
              <a:rPr lang="en-US" dirty="0" err="1"/>
              <a:t>Minnix</a:t>
            </a:r>
            <a:endParaRPr lang="en-US" dirty="0"/>
          </a:p>
          <a:p>
            <a:pPr algn="ctr"/>
            <a:r>
              <a:rPr lang="en-US" u="none" dirty="0"/>
              <a:t>535</a:t>
            </a:r>
          </a:p>
          <a:p>
            <a:pPr algn="ctr"/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144740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6858000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Kansas House of Rep 120th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1477328"/>
          </a:xfrm>
        </p:spPr>
        <p:txBody>
          <a:bodyPr/>
          <a:lstStyle/>
          <a:p>
            <a:pPr algn="ctr"/>
            <a:r>
              <a:rPr lang="en-US" dirty="0"/>
              <a:t>Adam Smith</a:t>
            </a:r>
          </a:p>
          <a:p>
            <a:pPr algn="ctr"/>
            <a:r>
              <a:rPr lang="en-US" u="none" dirty="0"/>
              <a:t>2,938</a:t>
            </a:r>
          </a:p>
          <a:p>
            <a:pPr algn="ctr"/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371308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6858000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District Judge 15</a:t>
            </a:r>
            <a:r>
              <a:rPr lang="en-US" baseline="30000" dirty="0"/>
              <a:t>th</a:t>
            </a:r>
            <a:r>
              <a:rPr lang="en-US" dirty="0"/>
              <a:t> Dis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Div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1477328"/>
          </a:xfrm>
        </p:spPr>
        <p:txBody>
          <a:bodyPr/>
          <a:lstStyle/>
          <a:p>
            <a:pPr algn="ctr"/>
            <a:r>
              <a:rPr lang="en-US" dirty="0"/>
              <a:t>Kevin Berens</a:t>
            </a:r>
          </a:p>
          <a:p>
            <a:pPr algn="ctr"/>
            <a:r>
              <a:rPr lang="en-US" u="none" dirty="0"/>
              <a:t>3,524</a:t>
            </a:r>
          </a:p>
          <a:p>
            <a:pPr algn="ctr"/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112210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A8EA-3170-4BBB-9CD1-44BB1816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00025"/>
            <a:ext cx="6858000" cy="1107996"/>
          </a:xfrm>
        </p:spPr>
        <p:txBody>
          <a:bodyPr/>
          <a:lstStyle/>
          <a:p>
            <a:r>
              <a:rPr lang="en-US" dirty="0"/>
              <a:t>National &amp; State Offices</a:t>
            </a:r>
            <a:br>
              <a:rPr lang="en-US" dirty="0"/>
            </a:br>
            <a:r>
              <a:rPr lang="en-US" dirty="0"/>
              <a:t>District Judge 15</a:t>
            </a:r>
            <a:r>
              <a:rPr lang="en-US" baseline="30000" dirty="0"/>
              <a:t>th</a:t>
            </a:r>
            <a:r>
              <a:rPr lang="en-US" dirty="0"/>
              <a:t> Dis 2</a:t>
            </a:r>
            <a:r>
              <a:rPr lang="en-US" baseline="30000" dirty="0"/>
              <a:t>nd</a:t>
            </a:r>
            <a:r>
              <a:rPr lang="en-US" dirty="0"/>
              <a:t> </a:t>
            </a:r>
            <a:r>
              <a:rPr lang="en-US" dirty="0" err="1"/>
              <a:t>Div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B0845-12B5-4B87-98C1-FE2811FAA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1951" y="1760042"/>
            <a:ext cx="5340096" cy="1477328"/>
          </a:xfrm>
        </p:spPr>
        <p:txBody>
          <a:bodyPr/>
          <a:lstStyle/>
          <a:p>
            <a:pPr algn="ctr"/>
            <a:r>
              <a:rPr lang="en-US" dirty="0"/>
              <a:t>Scott Showalter</a:t>
            </a:r>
          </a:p>
          <a:p>
            <a:pPr algn="ctr"/>
            <a:r>
              <a:rPr lang="en-US" u="none" dirty="0"/>
              <a:t>3,459</a:t>
            </a:r>
          </a:p>
          <a:p>
            <a:pPr algn="ctr"/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188085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685</Words>
  <Application>Microsoft Office PowerPoint</Application>
  <PresentationFormat>On-screen Show (4:3)</PresentationFormat>
  <Paragraphs>197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Tahoma</vt:lpstr>
      <vt:lpstr>Office Theme</vt:lpstr>
      <vt:lpstr>PowerPoint Presentation</vt:lpstr>
      <vt:lpstr>National &amp; State Offices President/Vice President</vt:lpstr>
      <vt:lpstr>National &amp; State Offices United State Senate</vt:lpstr>
      <vt:lpstr>National &amp; State Offices US House of Rep 1st District</vt:lpstr>
      <vt:lpstr>National &amp; State Offices Kansas State Senate 40th </vt:lpstr>
      <vt:lpstr>National &amp; State Offices Kansas House of Rep 118th </vt:lpstr>
      <vt:lpstr>National &amp; State Offices Kansas House of Rep 120th </vt:lpstr>
      <vt:lpstr>National &amp; State Offices District Judge 15th Dis 1st Div </vt:lpstr>
      <vt:lpstr>National &amp; State Offices District Judge 15th Dis 2nd Div </vt:lpstr>
      <vt:lpstr>National &amp; State Offices District Magistrate Judge 15th Dis 5th Position </vt:lpstr>
      <vt:lpstr>County Comminsioner District #2</vt:lpstr>
      <vt:lpstr>County Comminsioner District #3</vt:lpstr>
      <vt:lpstr>PowerPoint Presentation</vt:lpstr>
      <vt:lpstr>PowerPoint Presentation</vt:lpstr>
      <vt:lpstr>PowerPoint Presentation</vt:lpstr>
      <vt:lpstr>Thomas County Attorney</vt:lpstr>
      <vt:lpstr>PowerPoint Presentation</vt:lpstr>
      <vt:lpstr>Barrett Township Trustee &amp; Treasurer</vt:lpstr>
      <vt:lpstr>Kingery Township Trustee &amp; Treasurer</vt:lpstr>
      <vt:lpstr>PowerPoint Presentation</vt:lpstr>
      <vt:lpstr>North Randall Township  Trustee &amp; Treasurer</vt:lpstr>
      <vt:lpstr>Morgan Township Trustee &amp; Treasurer</vt:lpstr>
      <vt:lpstr>Rovohl Township Trustee &amp; Treasurer</vt:lpstr>
      <vt:lpstr>PowerPoint Presentation</vt:lpstr>
      <vt:lpstr>West Hale Township  Trustee &amp; Treasurer</vt:lpstr>
      <vt:lpstr>East Hale Township  Trustee &amp; Treasurer</vt:lpstr>
      <vt:lpstr>Lacey Township  Trustee &amp; Treasurer</vt:lpstr>
      <vt:lpstr>Smith Township  Trustee &amp; Treasurer</vt:lpstr>
      <vt:lpstr>Summers Township  Trustee &amp; Treasurer</vt:lpstr>
      <vt:lpstr>Wendell Township  Trustee &amp; Treasurer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-</dc:creator>
  <cp:lastModifiedBy>Shelly Harms</cp:lastModifiedBy>
  <cp:revision>17</cp:revision>
  <dcterms:created xsi:type="dcterms:W3CDTF">2020-11-03T16:50:23Z</dcterms:created>
  <dcterms:modified xsi:type="dcterms:W3CDTF">2020-11-18T13:42:24Z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2020-08-04T00:00:00Z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2020-11-03T00:00:00Z</vt:filetime>
  </property>
</Properties>
</file>